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iUtCNb120sCQBU8jJF7T1fTgK+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/>
              <a:t>Ca. 10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 u="sng">
                <a:solidFill>
                  <a:srgbClr val="FF0000"/>
                </a:solidFill>
              </a:rPr>
              <a:t>Spansk:</a:t>
            </a:r>
            <a:endParaRPr u="sng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rgbClr val="FF0000"/>
                </a:solidFill>
              </a:rPr>
              <a:t>Dictadura - diktatur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rgbClr val="FF0000"/>
                </a:solidFill>
              </a:rPr>
              <a:t>Democracia - demokrati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rgbClr val="FF0000"/>
                </a:solidFill>
              </a:rPr>
              <a:t>Independencia - uafhængighed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 u="sng">
                <a:solidFill>
                  <a:srgbClr val="9900FF"/>
                </a:solidFill>
              </a:rPr>
              <a:t>Latin:</a:t>
            </a:r>
            <a:endParaRPr u="sng">
              <a:solidFill>
                <a:srgbClr val="99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rgbClr val="9900FF"/>
                </a:solidFill>
              </a:rPr>
              <a:t>Civis - borger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rgbClr val="9900FF"/>
                </a:solidFill>
              </a:rPr>
              <a:t>Civitas - borgerskab/borgerret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rgbClr val="9900FF"/>
                </a:solidFill>
              </a:rPr>
              <a:t>Libertas - frihed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 u="sng">
                <a:solidFill>
                  <a:schemeClr val="accent2"/>
                </a:solidFill>
              </a:rPr>
              <a:t>Tysk:</a:t>
            </a:r>
            <a:endParaRPr u="sng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chemeClr val="accent2"/>
                </a:solidFill>
              </a:rPr>
              <a:t>Widerstand - modstand</a:t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chemeClr val="accent2"/>
                </a:solidFill>
              </a:rPr>
              <a:t>Freiheit - frihed</a:t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chemeClr val="accent2"/>
                </a:solidFill>
              </a:rPr>
              <a:t>Mitschuld - medskyld</a:t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chemeClr val="accent2"/>
                </a:solidFill>
              </a:rPr>
              <a:t>Schuld - skyld</a:t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 u="sng">
                <a:solidFill>
                  <a:srgbClr val="0000FF"/>
                </a:solidFill>
              </a:rPr>
              <a:t>Fransk:</a:t>
            </a:r>
            <a:endParaRPr u="sng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rgbClr val="0000FF"/>
                </a:solidFill>
              </a:rPr>
              <a:t>Liberté - frihed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rgbClr val="0000FF"/>
                </a:solidFill>
              </a:rPr>
              <a:t>Égal/égaux - lige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rgbClr val="0000FF"/>
                </a:solidFill>
              </a:rPr>
              <a:t>Droit - rettighed/ret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>
                <a:solidFill>
                  <a:srgbClr val="0000FF"/>
                </a:solidFill>
              </a:rPr>
              <a:t>Révolution - revolution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a"/>
              <a:t>Ca. 10 min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5" name="Google Shape;1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da"/>
              <a:t>Outro: ‘Oprør i Europa’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idx="1" type="body"/>
          </p:nvPr>
        </p:nvSpPr>
        <p:spPr>
          <a:xfrm>
            <a:off x="52250" y="376200"/>
            <a:ext cx="3853500" cy="445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Hvilke af dagens gloser kan kobles til de moderne rebeller/oprør, I har fundet?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Er der ligheder mellem alle oprør eller måske forskel mellem de historiske og de moderne?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Er oprør vigtigt? Forklar/begrund.</a:t>
            </a:r>
            <a:endParaRPr/>
          </a:p>
        </p:txBody>
      </p:sp>
      <p:sp>
        <p:nvSpPr>
          <p:cNvPr id="60" name="Google Shape;60;p2"/>
          <p:cNvSpPr txBox="1"/>
          <p:nvPr>
            <p:ph idx="4294967295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61" name="Google Shape;61;p2"/>
          <p:cNvSpPr txBox="1"/>
          <p:nvPr/>
        </p:nvSpPr>
        <p:spPr>
          <a:xfrm>
            <a:off x="4271725" y="310200"/>
            <a:ext cx="3522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2400"/>
              <a:t>DAGENS GLOSER</a:t>
            </a:r>
            <a:endParaRPr b="1" sz="2400"/>
          </a:p>
        </p:txBody>
      </p:sp>
      <p:sp>
        <p:nvSpPr>
          <p:cNvPr id="62" name="Google Shape;62;p2"/>
          <p:cNvSpPr txBox="1"/>
          <p:nvPr/>
        </p:nvSpPr>
        <p:spPr>
          <a:xfrm>
            <a:off x="3905700" y="864300"/>
            <a:ext cx="4449000" cy="42792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0000FF"/>
                </a:solidFill>
              </a:rPr>
              <a:t>droit</a:t>
            </a:r>
            <a:endParaRPr sz="19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6AA84F"/>
                </a:solidFill>
              </a:rPr>
              <a:t>Widerstand</a:t>
            </a:r>
            <a:endParaRPr sz="1900">
              <a:solidFill>
                <a:srgbClr val="6AA84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9900FF"/>
                </a:solidFill>
              </a:rPr>
              <a:t>libertas</a:t>
            </a:r>
            <a:endParaRPr sz="1900">
              <a:solidFill>
                <a:srgbClr val="99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6AA84F"/>
                </a:solidFill>
              </a:rPr>
              <a:t>Freiheit</a:t>
            </a:r>
            <a:endParaRPr sz="1900">
              <a:solidFill>
                <a:srgbClr val="6AA84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9900FF"/>
                </a:solidFill>
              </a:rPr>
              <a:t>civis</a:t>
            </a:r>
            <a:endParaRPr sz="1900">
              <a:solidFill>
                <a:srgbClr val="99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0000FF"/>
                </a:solidFill>
              </a:rPr>
              <a:t>liberté</a:t>
            </a:r>
            <a:endParaRPr sz="19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FF0000"/>
                </a:solidFill>
              </a:rPr>
              <a:t>democracia</a:t>
            </a:r>
            <a:endParaRPr sz="19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6AA84F"/>
                </a:solidFill>
              </a:rPr>
              <a:t>Mitschuld</a:t>
            </a:r>
            <a:endParaRPr sz="1900">
              <a:solidFill>
                <a:srgbClr val="6AA84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FF0000"/>
                </a:solidFill>
              </a:rPr>
              <a:t>dictadura</a:t>
            </a:r>
            <a:endParaRPr sz="19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9900FF"/>
                </a:solidFill>
              </a:rPr>
              <a:t>civitas</a:t>
            </a:r>
            <a:endParaRPr sz="1900">
              <a:solidFill>
                <a:srgbClr val="99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0000FF"/>
                </a:solidFill>
              </a:rPr>
              <a:t>égal/égaux</a:t>
            </a:r>
            <a:endParaRPr sz="19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6AA84F"/>
                </a:solidFill>
              </a:rPr>
              <a:t>Schuld</a:t>
            </a:r>
            <a:endParaRPr sz="1900">
              <a:solidFill>
                <a:srgbClr val="6AA84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FF0000"/>
                </a:solidFill>
              </a:rPr>
              <a:t>independencia</a:t>
            </a:r>
            <a:endParaRPr sz="19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900">
                <a:solidFill>
                  <a:srgbClr val="0000FF"/>
                </a:solidFill>
              </a:rPr>
              <a:t>révolution</a:t>
            </a:r>
            <a:endParaRPr sz="19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da"/>
              <a:t>Perspektivering til nutiden</a:t>
            </a:r>
            <a:endParaRPr/>
          </a:p>
        </p:txBody>
      </p:sp>
      <p:sp>
        <p:nvSpPr>
          <p:cNvPr id="68" name="Google Shape;68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a"/>
              <a:t>Hvilke nutidige rebeller kender I (find mindst tre)?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a"/>
              <a:t>Hvad synes I, man skal kæmpe for i dag?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a"/>
              <a:t>Hvilke metoder bruger nutidens rebeller?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a"/>
              <a:t>Hvor meget er man parat til at ofre for en sag i dag?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/>
          <p:nvPr>
            <p:ph type="ctrTitle"/>
          </p:nvPr>
        </p:nvSpPr>
        <p:spPr>
          <a:xfrm>
            <a:off x="372625" y="1423950"/>
            <a:ext cx="8520600" cy="11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da">
                <a:highlight>
                  <a:schemeClr val="lt1"/>
                </a:highlight>
              </a:rPr>
              <a:t>Tak for i dag!</a:t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74" name="Google Shape;74;p4"/>
          <p:cNvSpPr txBox="1"/>
          <p:nvPr>
            <p:ph idx="1" type="subTitle"/>
          </p:nvPr>
        </p:nvSpPr>
        <p:spPr>
          <a:xfrm>
            <a:off x="96925" y="2571750"/>
            <a:ext cx="9072000" cy="144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rPr i="1" lang="da" sz="2900">
                <a:solidFill>
                  <a:schemeClr val="dk1"/>
                </a:solidFill>
              </a:rPr>
              <a:t>Un linguaggio diverso è una diversa visione della vita</a:t>
            </a:r>
            <a:endParaRPr i="1" sz="2900">
              <a:solidFill>
                <a:schemeClr val="dk1"/>
              </a:solidFill>
            </a:endParaRPr>
          </a:p>
          <a:p>
            <a:pPr indent="-266700" lvl="0" marL="457200" rtl="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00"/>
              <a:buChar char="-"/>
            </a:pPr>
            <a:r>
              <a:rPr lang="da" sz="1600">
                <a:solidFill>
                  <a:schemeClr val="dk1"/>
                </a:solidFill>
              </a:rPr>
              <a:t>Hvert</a:t>
            </a:r>
            <a:r>
              <a:rPr lang="da" sz="1700">
                <a:solidFill>
                  <a:schemeClr val="dk1"/>
                </a:solidFill>
              </a:rPr>
              <a:t> sprog giver os en forskellig vision af livet (Federico Fellini)</a:t>
            </a:r>
            <a:endParaRPr i="1" sz="3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Helle KN</dc:creator>
</cp:coreProperties>
</file>